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6459200" cy="10972800"/>
  <p:notesSz cx="6858000" cy="9144000"/>
  <p:embeddedFontLst>
    <p:embeddedFont>
      <p:font typeface="Garet" panose="020B0604020202020204" charset="0"/>
      <p:regular r:id="rId3"/>
    </p:embeddedFont>
    <p:embeddedFont>
      <p:font typeface="Garet Bold" panose="020B0604020202020204" charset="0"/>
      <p:regular r:id="rId4"/>
    </p:embeddedFont>
    <p:embeddedFont>
      <p:font typeface="ITC Franklin Gothic LT" panose="020B0604020202020204" charset="0"/>
      <p:regular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5" d="100"/>
          <a:sy n="65" d="100"/>
        </p:scale>
        <p:origin x="13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Box 56"/>
          <p:cNvSpPr txBox="1"/>
          <p:nvPr/>
        </p:nvSpPr>
        <p:spPr>
          <a:xfrm>
            <a:off x="3810702" y="790577"/>
            <a:ext cx="8837795" cy="3067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18"/>
              </a:lnSpc>
            </a:pPr>
            <a:r>
              <a:rPr lang="en-US" sz="1799" spc="359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 SPONSORED PROGRAM SERVICES ADMINISTRATION</a:t>
            </a:r>
          </a:p>
        </p:txBody>
      </p:sp>
      <p:grpSp>
        <p:nvGrpSpPr>
          <p:cNvPr id="2" name="Group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850197" y="1548533"/>
            <a:ext cx="3044355" cy="1027989"/>
            <a:chOff x="0" y="0"/>
            <a:chExt cx="1089501" cy="367892"/>
          </a:xfrm>
        </p:grpSpPr>
        <p:sp>
          <p:nvSpPr>
            <p:cNvPr id="3" name="Freeform 3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1089501" cy="367892"/>
            </a:xfrm>
            <a:custGeom>
              <a:avLst/>
              <a:gdLst/>
              <a:ahLst/>
              <a:cxnLst/>
              <a:rect l="l" t="t" r="r" b="b"/>
              <a:pathLst>
                <a:path w="1089501" h="367892">
                  <a:moveTo>
                    <a:pt x="25430" y="0"/>
                  </a:moveTo>
                  <a:lnTo>
                    <a:pt x="1064071" y="0"/>
                  </a:lnTo>
                  <a:cubicBezTo>
                    <a:pt x="1070815" y="0"/>
                    <a:pt x="1077283" y="2679"/>
                    <a:pt x="1082053" y="7448"/>
                  </a:cubicBezTo>
                  <a:cubicBezTo>
                    <a:pt x="1086822" y="12218"/>
                    <a:pt x="1089501" y="18686"/>
                    <a:pt x="1089501" y="25430"/>
                  </a:cubicBezTo>
                  <a:lnTo>
                    <a:pt x="1089501" y="342462"/>
                  </a:lnTo>
                  <a:cubicBezTo>
                    <a:pt x="1089501" y="356507"/>
                    <a:pt x="1078115" y="367892"/>
                    <a:pt x="1064071" y="367892"/>
                  </a:cubicBezTo>
                  <a:lnTo>
                    <a:pt x="25430" y="367892"/>
                  </a:lnTo>
                  <a:cubicBezTo>
                    <a:pt x="11386" y="367892"/>
                    <a:pt x="0" y="356507"/>
                    <a:pt x="0" y="342462"/>
                  </a:cubicBezTo>
                  <a:lnTo>
                    <a:pt x="0" y="25430"/>
                  </a:lnTo>
                  <a:cubicBezTo>
                    <a:pt x="0" y="11386"/>
                    <a:pt x="11386" y="0"/>
                    <a:pt x="2543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19050"/>
              <a:ext cx="1089501" cy="386942"/>
            </a:xfrm>
            <a:prstGeom prst="rect">
              <a:avLst/>
            </a:prstGeom>
          </p:spPr>
          <p:txBody>
            <a:bodyPr lIns="66366" tIns="66366" rIns="66366" bIns="66366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6974756" y="1682567"/>
            <a:ext cx="2747940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Ken Sandel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6974756" y="1982284"/>
            <a:ext cx="2747940" cy="4172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Associate Vice President Sponsored Program Services</a:t>
            </a:r>
          </a:p>
        </p:txBody>
      </p:sp>
      <p:sp>
        <p:nvSpPr>
          <p:cNvPr id="75" name="AutoShape 7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9894552" y="2062528"/>
            <a:ext cx="2692717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2" name="Group 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587269" y="1548533"/>
            <a:ext cx="2847953" cy="1027989"/>
            <a:chOff x="0" y="0"/>
            <a:chExt cx="629927" cy="227377"/>
          </a:xfrm>
        </p:grpSpPr>
        <p:sp>
          <p:nvSpPr>
            <p:cNvPr id="23" name="Freeform 23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29927" cy="227377"/>
            </a:xfrm>
            <a:custGeom>
              <a:avLst/>
              <a:gdLst/>
              <a:ahLst/>
              <a:cxnLst/>
              <a:rect l="l" t="t" r="r" b="b"/>
              <a:pathLst>
                <a:path w="629927" h="227377">
                  <a:moveTo>
                    <a:pt x="27184" y="0"/>
                  </a:moveTo>
                  <a:lnTo>
                    <a:pt x="602743" y="0"/>
                  </a:lnTo>
                  <a:cubicBezTo>
                    <a:pt x="609953" y="0"/>
                    <a:pt x="616867" y="2864"/>
                    <a:pt x="621965" y="7962"/>
                  </a:cubicBezTo>
                  <a:cubicBezTo>
                    <a:pt x="627063" y="13060"/>
                    <a:pt x="629927" y="19974"/>
                    <a:pt x="629927" y="27184"/>
                  </a:cubicBezTo>
                  <a:lnTo>
                    <a:pt x="629927" y="200193"/>
                  </a:lnTo>
                  <a:cubicBezTo>
                    <a:pt x="629927" y="207402"/>
                    <a:pt x="627063" y="214317"/>
                    <a:pt x="621965" y="219415"/>
                  </a:cubicBezTo>
                  <a:cubicBezTo>
                    <a:pt x="616867" y="224513"/>
                    <a:pt x="609953" y="227377"/>
                    <a:pt x="602743" y="227377"/>
                  </a:cubicBezTo>
                  <a:lnTo>
                    <a:pt x="27184" y="227377"/>
                  </a:lnTo>
                  <a:cubicBezTo>
                    <a:pt x="19974" y="227377"/>
                    <a:pt x="13060" y="224513"/>
                    <a:pt x="7962" y="219415"/>
                  </a:cubicBezTo>
                  <a:cubicBezTo>
                    <a:pt x="2864" y="214317"/>
                    <a:pt x="0" y="207402"/>
                    <a:pt x="0" y="200193"/>
                  </a:cubicBezTo>
                  <a:lnTo>
                    <a:pt x="0" y="27184"/>
                  </a:lnTo>
                  <a:cubicBezTo>
                    <a:pt x="0" y="19974"/>
                    <a:pt x="2864" y="13060"/>
                    <a:pt x="7962" y="7962"/>
                  </a:cubicBezTo>
                  <a:cubicBezTo>
                    <a:pt x="13060" y="2864"/>
                    <a:pt x="19974" y="0"/>
                    <a:pt x="27184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0" y="-19050"/>
              <a:ext cx="629927" cy="246427"/>
            </a:xfrm>
            <a:prstGeom prst="rect">
              <a:avLst/>
            </a:prstGeom>
          </p:spPr>
          <p:txBody>
            <a:bodyPr lIns="107380" tIns="107380" rIns="107380" bIns="107380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5" name="TextBox 25"/>
          <p:cNvSpPr txBox="1"/>
          <p:nvPr/>
        </p:nvSpPr>
        <p:spPr>
          <a:xfrm>
            <a:off x="12714769" y="1726654"/>
            <a:ext cx="2574265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Beth Siple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12604619" y="2043478"/>
            <a:ext cx="2794566" cy="4077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199" spc="59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Director Sponsored Program Administration</a:t>
            </a:r>
          </a:p>
        </p:txBody>
      </p:sp>
      <p:sp>
        <p:nvSpPr>
          <p:cNvPr id="76" name="AutoShape 7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240911" y="2062528"/>
            <a:ext cx="0" cy="652116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7" name="Group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894552" y="2714644"/>
            <a:ext cx="2692717" cy="808844"/>
            <a:chOff x="0" y="0"/>
            <a:chExt cx="629927" cy="189219"/>
          </a:xfrm>
        </p:grpSpPr>
        <p:sp>
          <p:nvSpPr>
            <p:cNvPr id="18" name="Freeform 18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29927" cy="189219"/>
            </a:xfrm>
            <a:custGeom>
              <a:avLst/>
              <a:gdLst/>
              <a:ahLst/>
              <a:cxnLst/>
              <a:rect l="l" t="t" r="r" b="b"/>
              <a:pathLst>
                <a:path w="629927" h="189219">
                  <a:moveTo>
                    <a:pt x="17183" y="0"/>
                  </a:moveTo>
                  <a:lnTo>
                    <a:pt x="612744" y="0"/>
                  </a:lnTo>
                  <a:cubicBezTo>
                    <a:pt x="617301" y="0"/>
                    <a:pt x="621672" y="1810"/>
                    <a:pt x="624894" y="5033"/>
                  </a:cubicBezTo>
                  <a:cubicBezTo>
                    <a:pt x="628117" y="8255"/>
                    <a:pt x="629927" y="12626"/>
                    <a:pt x="629927" y="17183"/>
                  </a:cubicBezTo>
                  <a:lnTo>
                    <a:pt x="629927" y="172035"/>
                  </a:lnTo>
                  <a:cubicBezTo>
                    <a:pt x="629927" y="181526"/>
                    <a:pt x="622234" y="189219"/>
                    <a:pt x="612744" y="189219"/>
                  </a:cubicBezTo>
                  <a:lnTo>
                    <a:pt x="17183" y="189219"/>
                  </a:lnTo>
                  <a:cubicBezTo>
                    <a:pt x="12626" y="189219"/>
                    <a:pt x="8255" y="187408"/>
                    <a:pt x="5033" y="184186"/>
                  </a:cubicBezTo>
                  <a:cubicBezTo>
                    <a:pt x="1810" y="180963"/>
                    <a:pt x="0" y="176593"/>
                    <a:pt x="0" y="172035"/>
                  </a:cubicBezTo>
                  <a:lnTo>
                    <a:pt x="0" y="17183"/>
                  </a:lnTo>
                  <a:cubicBezTo>
                    <a:pt x="0" y="12626"/>
                    <a:pt x="1810" y="8255"/>
                    <a:pt x="5033" y="5033"/>
                  </a:cubicBezTo>
                  <a:cubicBezTo>
                    <a:pt x="8255" y="1810"/>
                    <a:pt x="12626" y="0"/>
                    <a:pt x="17183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-19050"/>
              <a:ext cx="629927" cy="208269"/>
            </a:xfrm>
            <a:prstGeom prst="rect">
              <a:avLst/>
            </a:prstGeom>
          </p:spPr>
          <p:txBody>
            <a:bodyPr lIns="46446" tIns="46446" rIns="46446" bIns="46446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0" name="TextBox 20"/>
          <p:cNvSpPr txBox="1"/>
          <p:nvPr/>
        </p:nvSpPr>
        <p:spPr>
          <a:xfrm>
            <a:off x="10023937" y="2788332"/>
            <a:ext cx="2433948" cy="2491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8"/>
              </a:lnSpc>
            </a:pPr>
            <a:r>
              <a:rPr lang="en-US" sz="1598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Traci Gregory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10015102" y="3018460"/>
            <a:ext cx="2433948" cy="3946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8"/>
              </a:lnSpc>
            </a:pPr>
            <a:r>
              <a:rPr lang="en-US" sz="1199" spc="59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Administrative Assistant</a:t>
            </a:r>
          </a:p>
        </p:txBody>
      </p:sp>
      <p:sp>
        <p:nvSpPr>
          <p:cNvPr id="73" name="AutoShape 7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1733" y="2576522"/>
            <a:ext cx="0" cy="2902643"/>
          </a:xfrm>
          <a:prstGeom prst="line">
            <a:avLst/>
          </a:prstGeom>
          <a:ln w="5715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2" name="TextBox 72"/>
          <p:cNvSpPr txBox="1"/>
          <p:nvPr/>
        </p:nvSpPr>
        <p:spPr>
          <a:xfrm>
            <a:off x="4308759" y="6856901"/>
            <a:ext cx="1220255" cy="2406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  <a:spcBef>
                <a:spcPct val="0"/>
              </a:spcBef>
            </a:pPr>
            <a:r>
              <a:rPr lang="en-US" sz="1400" spc="7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(Functional)</a:t>
            </a:r>
          </a:p>
        </p:txBody>
      </p:sp>
      <p:sp>
        <p:nvSpPr>
          <p:cNvPr id="74" name="AutoShape 7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15101" y="5030134"/>
            <a:ext cx="13326720" cy="0"/>
          </a:xfrm>
          <a:prstGeom prst="line">
            <a:avLst/>
          </a:prstGeom>
          <a:ln w="5715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7" name="AutoShape 7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1643509" y="5030134"/>
            <a:ext cx="0" cy="502755"/>
          </a:xfrm>
          <a:prstGeom prst="line">
            <a:avLst/>
          </a:prstGeom>
          <a:ln w="5715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67" name="Group 6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06105" y="5532890"/>
            <a:ext cx="2674808" cy="891427"/>
            <a:chOff x="0" y="0"/>
            <a:chExt cx="747038" cy="248964"/>
          </a:xfrm>
        </p:grpSpPr>
        <p:sp>
          <p:nvSpPr>
            <p:cNvPr id="68" name="Freeform 68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47038" cy="248964"/>
            </a:xfrm>
            <a:custGeom>
              <a:avLst/>
              <a:gdLst/>
              <a:ahLst/>
              <a:cxnLst/>
              <a:rect l="l" t="t" r="r" b="b"/>
              <a:pathLst>
                <a:path w="747038" h="248964">
                  <a:moveTo>
                    <a:pt x="28944" y="0"/>
                  </a:moveTo>
                  <a:lnTo>
                    <a:pt x="718095" y="0"/>
                  </a:lnTo>
                  <a:cubicBezTo>
                    <a:pt x="725771" y="0"/>
                    <a:pt x="733133" y="3049"/>
                    <a:pt x="738561" y="8477"/>
                  </a:cubicBezTo>
                  <a:cubicBezTo>
                    <a:pt x="743989" y="13905"/>
                    <a:pt x="747038" y="21267"/>
                    <a:pt x="747038" y="28944"/>
                  </a:cubicBezTo>
                  <a:lnTo>
                    <a:pt x="747038" y="220020"/>
                  </a:lnTo>
                  <a:cubicBezTo>
                    <a:pt x="747038" y="236005"/>
                    <a:pt x="734080" y="248964"/>
                    <a:pt x="718095" y="248964"/>
                  </a:cubicBezTo>
                  <a:lnTo>
                    <a:pt x="28944" y="248964"/>
                  </a:lnTo>
                  <a:cubicBezTo>
                    <a:pt x="12959" y="248964"/>
                    <a:pt x="0" y="236005"/>
                    <a:pt x="0" y="220020"/>
                  </a:cubicBezTo>
                  <a:lnTo>
                    <a:pt x="0" y="28944"/>
                  </a:lnTo>
                  <a:cubicBezTo>
                    <a:pt x="0" y="12959"/>
                    <a:pt x="12959" y="0"/>
                    <a:pt x="28944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TextBox 69"/>
            <p:cNvSpPr txBox="1"/>
            <p:nvPr/>
          </p:nvSpPr>
          <p:spPr>
            <a:xfrm>
              <a:off x="0" y="-19050"/>
              <a:ext cx="747038" cy="268014"/>
            </a:xfrm>
            <a:prstGeom prst="rect">
              <a:avLst/>
            </a:prstGeom>
          </p:spPr>
          <p:txBody>
            <a:bodyPr lIns="85041" tIns="85041" rIns="85041" bIns="85041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70" name="TextBox 70"/>
          <p:cNvSpPr txBox="1"/>
          <p:nvPr/>
        </p:nvSpPr>
        <p:spPr>
          <a:xfrm>
            <a:off x="425853" y="5669992"/>
            <a:ext cx="2417760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Amanda Hamaker</a:t>
            </a:r>
          </a:p>
        </p:txBody>
      </p:sp>
      <p:sp>
        <p:nvSpPr>
          <p:cNvPr id="71" name="TextBox 71"/>
          <p:cNvSpPr txBox="1"/>
          <p:nvPr/>
        </p:nvSpPr>
        <p:spPr>
          <a:xfrm>
            <a:off x="425853" y="5999946"/>
            <a:ext cx="2417760" cy="1980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Director Pre-Award</a:t>
            </a:r>
          </a:p>
        </p:txBody>
      </p:sp>
      <p:sp>
        <p:nvSpPr>
          <p:cNvPr id="80" name="AutoShape 8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4879512" y="5030664"/>
            <a:ext cx="0" cy="475709"/>
          </a:xfrm>
          <a:prstGeom prst="line">
            <a:avLst/>
          </a:prstGeom>
          <a:ln w="5715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57" name="Group 5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469074" y="5506373"/>
            <a:ext cx="2820875" cy="917577"/>
            <a:chOff x="0" y="0"/>
            <a:chExt cx="747038" cy="242997"/>
          </a:xfrm>
        </p:grpSpPr>
        <p:sp>
          <p:nvSpPr>
            <p:cNvPr id="58" name="Freeform 58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47038" cy="242997"/>
            </a:xfrm>
            <a:custGeom>
              <a:avLst/>
              <a:gdLst/>
              <a:ahLst/>
              <a:cxnLst/>
              <a:rect l="l" t="t" r="r" b="b"/>
              <a:pathLst>
                <a:path w="747038" h="242997">
                  <a:moveTo>
                    <a:pt x="27445" y="0"/>
                  </a:moveTo>
                  <a:lnTo>
                    <a:pt x="719593" y="0"/>
                  </a:lnTo>
                  <a:cubicBezTo>
                    <a:pt x="726872" y="0"/>
                    <a:pt x="733853" y="2892"/>
                    <a:pt x="739000" y="8038"/>
                  </a:cubicBezTo>
                  <a:cubicBezTo>
                    <a:pt x="744147" y="13185"/>
                    <a:pt x="747038" y="20166"/>
                    <a:pt x="747038" y="27445"/>
                  </a:cubicBezTo>
                  <a:lnTo>
                    <a:pt x="747038" y="215552"/>
                  </a:lnTo>
                  <a:cubicBezTo>
                    <a:pt x="747038" y="230710"/>
                    <a:pt x="734751" y="242997"/>
                    <a:pt x="719593" y="242997"/>
                  </a:cubicBezTo>
                  <a:lnTo>
                    <a:pt x="27445" y="242997"/>
                  </a:lnTo>
                  <a:cubicBezTo>
                    <a:pt x="12288" y="242997"/>
                    <a:pt x="0" y="230710"/>
                    <a:pt x="0" y="215552"/>
                  </a:cubicBezTo>
                  <a:lnTo>
                    <a:pt x="0" y="27445"/>
                  </a:lnTo>
                  <a:cubicBezTo>
                    <a:pt x="0" y="20166"/>
                    <a:pt x="2892" y="13185"/>
                    <a:pt x="8038" y="8038"/>
                  </a:cubicBezTo>
                  <a:cubicBezTo>
                    <a:pt x="13185" y="2892"/>
                    <a:pt x="20166" y="0"/>
                    <a:pt x="27445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TextBox 59"/>
            <p:cNvSpPr txBox="1"/>
            <p:nvPr/>
          </p:nvSpPr>
          <p:spPr>
            <a:xfrm>
              <a:off x="0" y="-19050"/>
              <a:ext cx="747038" cy="262047"/>
            </a:xfrm>
            <a:prstGeom prst="rect">
              <a:avLst/>
            </a:prstGeom>
          </p:spPr>
          <p:txBody>
            <a:bodyPr lIns="89685" tIns="89685" rIns="89685" bIns="89685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60" name="TextBox 60"/>
          <p:cNvSpPr txBox="1"/>
          <p:nvPr/>
        </p:nvSpPr>
        <p:spPr>
          <a:xfrm>
            <a:off x="3595362" y="5652003"/>
            <a:ext cx="2549789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Kyle Wargo</a:t>
            </a:r>
          </a:p>
        </p:txBody>
      </p:sp>
      <p:sp>
        <p:nvSpPr>
          <p:cNvPr id="61" name="TextBox 61"/>
          <p:cNvSpPr txBox="1"/>
          <p:nvPr/>
        </p:nvSpPr>
        <p:spPr>
          <a:xfrm>
            <a:off x="3595362" y="5977581"/>
            <a:ext cx="2549789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199" spc="59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Director Contracting</a:t>
            </a:r>
          </a:p>
        </p:txBody>
      </p:sp>
      <p:grpSp>
        <p:nvGrpSpPr>
          <p:cNvPr id="62" name="Group 6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911906" y="5479165"/>
            <a:ext cx="2999654" cy="949445"/>
            <a:chOff x="0" y="0"/>
            <a:chExt cx="747038" cy="236451"/>
          </a:xfrm>
        </p:grpSpPr>
        <p:sp>
          <p:nvSpPr>
            <p:cNvPr id="63" name="Freeform 63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47038" cy="236451"/>
            </a:xfrm>
            <a:custGeom>
              <a:avLst/>
              <a:gdLst/>
              <a:ahLst/>
              <a:cxnLst/>
              <a:rect l="l" t="t" r="r" b="b"/>
              <a:pathLst>
                <a:path w="747038" h="236451">
                  <a:moveTo>
                    <a:pt x="25809" y="0"/>
                  </a:moveTo>
                  <a:lnTo>
                    <a:pt x="721229" y="0"/>
                  </a:lnTo>
                  <a:cubicBezTo>
                    <a:pt x="728074" y="0"/>
                    <a:pt x="734639" y="2719"/>
                    <a:pt x="739479" y="7559"/>
                  </a:cubicBezTo>
                  <a:cubicBezTo>
                    <a:pt x="744319" y="12400"/>
                    <a:pt x="747038" y="18964"/>
                    <a:pt x="747038" y="25809"/>
                  </a:cubicBezTo>
                  <a:lnTo>
                    <a:pt x="747038" y="210642"/>
                  </a:lnTo>
                  <a:cubicBezTo>
                    <a:pt x="747038" y="217487"/>
                    <a:pt x="744319" y="224052"/>
                    <a:pt x="739479" y="228892"/>
                  </a:cubicBezTo>
                  <a:cubicBezTo>
                    <a:pt x="734639" y="233732"/>
                    <a:pt x="728074" y="236451"/>
                    <a:pt x="721229" y="236451"/>
                  </a:cubicBezTo>
                  <a:lnTo>
                    <a:pt x="25809" y="236451"/>
                  </a:lnTo>
                  <a:cubicBezTo>
                    <a:pt x="18964" y="236451"/>
                    <a:pt x="12400" y="233732"/>
                    <a:pt x="7559" y="228892"/>
                  </a:cubicBezTo>
                  <a:cubicBezTo>
                    <a:pt x="2719" y="224052"/>
                    <a:pt x="0" y="217487"/>
                    <a:pt x="0" y="210642"/>
                  </a:cubicBezTo>
                  <a:lnTo>
                    <a:pt x="0" y="25809"/>
                  </a:lnTo>
                  <a:cubicBezTo>
                    <a:pt x="0" y="18964"/>
                    <a:pt x="2719" y="12400"/>
                    <a:pt x="7559" y="7559"/>
                  </a:cubicBezTo>
                  <a:cubicBezTo>
                    <a:pt x="12400" y="2719"/>
                    <a:pt x="18964" y="0"/>
                    <a:pt x="25809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TextBox 64"/>
            <p:cNvSpPr txBox="1"/>
            <p:nvPr/>
          </p:nvSpPr>
          <p:spPr>
            <a:xfrm>
              <a:off x="0" y="-19050"/>
              <a:ext cx="747038" cy="255501"/>
            </a:xfrm>
            <a:prstGeom prst="rect">
              <a:avLst/>
            </a:prstGeom>
          </p:spPr>
          <p:txBody>
            <a:bodyPr lIns="95369" tIns="95369" rIns="95369" bIns="95369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65" name="TextBox 65"/>
          <p:cNvSpPr txBox="1"/>
          <p:nvPr/>
        </p:nvSpPr>
        <p:spPr>
          <a:xfrm>
            <a:off x="7046197" y="5635232"/>
            <a:ext cx="2711388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Susan Corwin</a:t>
            </a:r>
          </a:p>
        </p:txBody>
      </p:sp>
      <p:sp>
        <p:nvSpPr>
          <p:cNvPr id="66" name="TextBox 66"/>
          <p:cNvSpPr txBox="1"/>
          <p:nvPr/>
        </p:nvSpPr>
        <p:spPr>
          <a:xfrm>
            <a:off x="7046197" y="5967114"/>
            <a:ext cx="2711388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Director Post Award</a:t>
            </a:r>
          </a:p>
        </p:txBody>
      </p:sp>
      <p:sp>
        <p:nvSpPr>
          <p:cNvPr id="78" name="AutoShape 7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4913245" y="5030134"/>
            <a:ext cx="2265" cy="421823"/>
          </a:xfrm>
          <a:prstGeom prst="line">
            <a:avLst/>
          </a:prstGeom>
          <a:ln w="5715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2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3618663" y="5451958"/>
            <a:ext cx="2593695" cy="961416"/>
            <a:chOff x="0" y="0"/>
            <a:chExt cx="658886" cy="244232"/>
          </a:xfrm>
        </p:grpSpPr>
        <p:sp>
          <p:nvSpPr>
            <p:cNvPr id="13" name="Freeform 13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58886" cy="244232"/>
            </a:xfrm>
            <a:custGeom>
              <a:avLst/>
              <a:gdLst/>
              <a:ahLst/>
              <a:cxnLst/>
              <a:rect l="l" t="t" r="r" b="b"/>
              <a:pathLst>
                <a:path w="658886" h="244232">
                  <a:moveTo>
                    <a:pt x="17839" y="0"/>
                  </a:moveTo>
                  <a:lnTo>
                    <a:pt x="641046" y="0"/>
                  </a:lnTo>
                  <a:cubicBezTo>
                    <a:pt x="650899" y="0"/>
                    <a:pt x="658886" y="7987"/>
                    <a:pt x="658886" y="17839"/>
                  </a:cubicBezTo>
                  <a:lnTo>
                    <a:pt x="658886" y="226392"/>
                  </a:lnTo>
                  <a:cubicBezTo>
                    <a:pt x="658886" y="236245"/>
                    <a:pt x="650899" y="244232"/>
                    <a:pt x="641046" y="244232"/>
                  </a:cubicBezTo>
                  <a:lnTo>
                    <a:pt x="17839" y="244232"/>
                  </a:lnTo>
                  <a:cubicBezTo>
                    <a:pt x="7987" y="244232"/>
                    <a:pt x="0" y="236245"/>
                    <a:pt x="0" y="226392"/>
                  </a:cubicBezTo>
                  <a:lnTo>
                    <a:pt x="0" y="17839"/>
                  </a:lnTo>
                  <a:cubicBezTo>
                    <a:pt x="0" y="7987"/>
                    <a:pt x="7987" y="0"/>
                    <a:pt x="17839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-19050"/>
              <a:ext cx="658886" cy="263282"/>
            </a:xfrm>
            <a:prstGeom prst="rect">
              <a:avLst/>
            </a:prstGeom>
          </p:spPr>
          <p:txBody>
            <a:bodyPr lIns="42772" tIns="42772" rIns="42772" bIns="42772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5" name="TextBox 15"/>
          <p:cNvSpPr txBox="1"/>
          <p:nvPr/>
        </p:nvSpPr>
        <p:spPr>
          <a:xfrm>
            <a:off x="13821120" y="5552173"/>
            <a:ext cx="2241402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Susie Geswein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3652644" y="5871965"/>
            <a:ext cx="2525732" cy="4074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5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Assistant Director Research Quality Assurance</a:t>
            </a:r>
          </a:p>
        </p:txBody>
      </p:sp>
      <p:sp>
        <p:nvSpPr>
          <p:cNvPr id="79" name="AutoShape 7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11817442" y="5030664"/>
            <a:ext cx="0" cy="421294"/>
          </a:xfrm>
          <a:prstGeom prst="line">
            <a:avLst/>
          </a:prstGeom>
          <a:ln w="5715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7" name="Group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577592" y="5451958"/>
            <a:ext cx="2479701" cy="961416"/>
            <a:chOff x="0" y="0"/>
            <a:chExt cx="629927" cy="244232"/>
          </a:xfrm>
        </p:grpSpPr>
        <p:sp>
          <p:nvSpPr>
            <p:cNvPr id="8" name="Freeform 8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29927" cy="244232"/>
            </a:xfrm>
            <a:custGeom>
              <a:avLst/>
              <a:gdLst/>
              <a:ahLst/>
              <a:cxnLst/>
              <a:rect l="l" t="t" r="r" b="b"/>
              <a:pathLst>
                <a:path w="629927" h="244232">
                  <a:moveTo>
                    <a:pt x="18660" y="0"/>
                  </a:moveTo>
                  <a:lnTo>
                    <a:pt x="611268" y="0"/>
                  </a:lnTo>
                  <a:cubicBezTo>
                    <a:pt x="616217" y="0"/>
                    <a:pt x="620963" y="1966"/>
                    <a:pt x="624462" y="5465"/>
                  </a:cubicBezTo>
                  <a:cubicBezTo>
                    <a:pt x="627961" y="8965"/>
                    <a:pt x="629927" y="13711"/>
                    <a:pt x="629927" y="18660"/>
                  </a:cubicBezTo>
                  <a:lnTo>
                    <a:pt x="629927" y="225572"/>
                  </a:lnTo>
                  <a:cubicBezTo>
                    <a:pt x="629927" y="235878"/>
                    <a:pt x="621573" y="244232"/>
                    <a:pt x="611268" y="244232"/>
                  </a:cubicBezTo>
                  <a:lnTo>
                    <a:pt x="18660" y="244232"/>
                  </a:lnTo>
                  <a:cubicBezTo>
                    <a:pt x="13711" y="244232"/>
                    <a:pt x="8965" y="242266"/>
                    <a:pt x="5465" y="238767"/>
                  </a:cubicBezTo>
                  <a:cubicBezTo>
                    <a:pt x="1966" y="235267"/>
                    <a:pt x="0" y="230521"/>
                    <a:pt x="0" y="225572"/>
                  </a:cubicBezTo>
                  <a:lnTo>
                    <a:pt x="0" y="18660"/>
                  </a:lnTo>
                  <a:cubicBezTo>
                    <a:pt x="0" y="13711"/>
                    <a:pt x="1966" y="8965"/>
                    <a:pt x="5465" y="5465"/>
                  </a:cubicBezTo>
                  <a:cubicBezTo>
                    <a:pt x="8965" y="1966"/>
                    <a:pt x="13711" y="0"/>
                    <a:pt x="1866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19050"/>
              <a:ext cx="629927" cy="263282"/>
            </a:xfrm>
            <a:prstGeom prst="rect">
              <a:avLst/>
            </a:prstGeom>
          </p:spPr>
          <p:txBody>
            <a:bodyPr lIns="42772" tIns="42772" rIns="42772" bIns="42772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0" name="TextBox 10"/>
          <p:cNvSpPr txBox="1"/>
          <p:nvPr/>
        </p:nvSpPr>
        <p:spPr>
          <a:xfrm>
            <a:off x="10688605" y="5575783"/>
            <a:ext cx="2241402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Stephanie Willis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0688605" y="5895155"/>
            <a:ext cx="2241402" cy="4074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5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Director Info &amp; </a:t>
            </a:r>
          </a:p>
          <a:p>
            <a:pPr algn="ctr">
              <a:lnSpc>
                <a:spcPts val="1685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Support Services</a:t>
            </a:r>
          </a:p>
        </p:txBody>
      </p:sp>
      <p:sp>
        <p:nvSpPr>
          <p:cNvPr id="90" name="AutoShape 9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43509" y="6424316"/>
            <a:ext cx="0" cy="348150"/>
          </a:xfrm>
          <a:prstGeom prst="line">
            <a:avLst/>
          </a:prstGeom>
          <a:ln w="57150" cap="flat">
            <a:solidFill>
              <a:srgbClr val="CFB991"/>
            </a:solidFill>
            <a:prstDash val="sysDash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1" name="AutoShape 9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79512" y="6423949"/>
            <a:ext cx="0" cy="306586"/>
          </a:xfrm>
          <a:prstGeom prst="line">
            <a:avLst/>
          </a:prstGeom>
          <a:ln w="57150" cap="flat">
            <a:solidFill>
              <a:srgbClr val="CFB991"/>
            </a:solidFill>
            <a:prstDash val="sysDash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2" name="AutoShape 9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8411117" y="6423949"/>
            <a:ext cx="1" cy="332350"/>
          </a:xfrm>
          <a:prstGeom prst="line">
            <a:avLst/>
          </a:prstGeom>
          <a:ln w="57150" cap="flat">
            <a:solidFill>
              <a:srgbClr val="CFB991"/>
            </a:solidFill>
            <a:prstDash val="sysDash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3" name="AutoShape 9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11543442" y="6392173"/>
            <a:ext cx="0" cy="303153"/>
          </a:xfrm>
          <a:prstGeom prst="line">
            <a:avLst/>
          </a:prstGeom>
          <a:ln w="57150" cap="flat">
            <a:solidFill>
              <a:srgbClr val="CFB991"/>
            </a:solidFill>
            <a:prstDash val="sysDash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9" name="AutoShape 8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61039" y="6747547"/>
            <a:ext cx="9919007" cy="1861"/>
          </a:xfrm>
          <a:prstGeom prst="line">
            <a:avLst/>
          </a:prstGeom>
          <a:ln w="57150" cap="flat">
            <a:solidFill>
              <a:srgbClr val="CFB991"/>
            </a:solidFill>
            <a:prstDash val="sysDash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5" name="AutoShape 9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905409" y="6730536"/>
            <a:ext cx="0" cy="1429883"/>
          </a:xfrm>
          <a:prstGeom prst="line">
            <a:avLst/>
          </a:prstGeom>
          <a:ln w="57150" cap="flat">
            <a:solidFill>
              <a:srgbClr val="CFB991"/>
            </a:solidFill>
            <a:prstDash val="sysDash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6" name="AutoShape 9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9879645" y="7503445"/>
            <a:ext cx="697947" cy="0"/>
          </a:xfrm>
          <a:prstGeom prst="line">
            <a:avLst/>
          </a:prstGeom>
          <a:ln w="57150" cap="flat">
            <a:solidFill>
              <a:srgbClr val="CFB991"/>
            </a:solidFill>
            <a:prstDash val="sysDash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1" name="AutoShape 8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817442" y="6413373"/>
            <a:ext cx="0" cy="556903"/>
          </a:xfrm>
          <a:prstGeom prst="line">
            <a:avLst/>
          </a:prstGeom>
          <a:ln w="5715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7" name="Group 2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577592" y="6970277"/>
            <a:ext cx="2479701" cy="1066337"/>
            <a:chOff x="0" y="0"/>
            <a:chExt cx="747038" cy="321246"/>
          </a:xfrm>
        </p:grpSpPr>
        <p:sp>
          <p:nvSpPr>
            <p:cNvPr id="28" name="Freeform 28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47038" cy="321246"/>
            </a:xfrm>
            <a:custGeom>
              <a:avLst/>
              <a:gdLst/>
              <a:ahLst/>
              <a:cxnLst/>
              <a:rect l="l" t="t" r="r" b="b"/>
              <a:pathLst>
                <a:path w="747038" h="321246">
                  <a:moveTo>
                    <a:pt x="31221" y="0"/>
                  </a:moveTo>
                  <a:lnTo>
                    <a:pt x="715817" y="0"/>
                  </a:lnTo>
                  <a:cubicBezTo>
                    <a:pt x="724098" y="0"/>
                    <a:pt x="732039" y="3289"/>
                    <a:pt x="737894" y="9144"/>
                  </a:cubicBezTo>
                  <a:cubicBezTo>
                    <a:pt x="743749" y="15000"/>
                    <a:pt x="747038" y="22941"/>
                    <a:pt x="747038" y="31221"/>
                  </a:cubicBezTo>
                  <a:lnTo>
                    <a:pt x="747038" y="290025"/>
                  </a:lnTo>
                  <a:cubicBezTo>
                    <a:pt x="747038" y="298305"/>
                    <a:pt x="743749" y="306247"/>
                    <a:pt x="737894" y="312102"/>
                  </a:cubicBezTo>
                  <a:cubicBezTo>
                    <a:pt x="732039" y="317957"/>
                    <a:pt x="724098" y="321246"/>
                    <a:pt x="715817" y="321246"/>
                  </a:cubicBezTo>
                  <a:lnTo>
                    <a:pt x="31221" y="321246"/>
                  </a:lnTo>
                  <a:cubicBezTo>
                    <a:pt x="22941" y="321246"/>
                    <a:pt x="15000" y="317957"/>
                    <a:pt x="9144" y="312102"/>
                  </a:cubicBezTo>
                  <a:cubicBezTo>
                    <a:pt x="3289" y="306247"/>
                    <a:pt x="0" y="298305"/>
                    <a:pt x="0" y="290025"/>
                  </a:cubicBezTo>
                  <a:lnTo>
                    <a:pt x="0" y="31221"/>
                  </a:lnTo>
                  <a:cubicBezTo>
                    <a:pt x="0" y="22941"/>
                    <a:pt x="3289" y="15000"/>
                    <a:pt x="9144" y="9144"/>
                  </a:cubicBezTo>
                  <a:cubicBezTo>
                    <a:pt x="15000" y="3289"/>
                    <a:pt x="22941" y="0"/>
                    <a:pt x="31221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TextBox 29"/>
            <p:cNvSpPr txBox="1"/>
            <p:nvPr/>
          </p:nvSpPr>
          <p:spPr>
            <a:xfrm>
              <a:off x="0" y="-19050"/>
              <a:ext cx="747038" cy="340296"/>
            </a:xfrm>
            <a:prstGeom prst="rect">
              <a:avLst/>
            </a:prstGeom>
          </p:spPr>
          <p:txBody>
            <a:bodyPr lIns="78838" tIns="78838" rIns="78838" bIns="78838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30" name="TextBox 30"/>
          <p:cNvSpPr txBox="1"/>
          <p:nvPr/>
        </p:nvSpPr>
        <p:spPr>
          <a:xfrm>
            <a:off x="10688605" y="7095989"/>
            <a:ext cx="2241402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Jennifer Wetli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10688605" y="7409538"/>
            <a:ext cx="2241402" cy="4171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199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Operations &amp; Research</a:t>
            </a:r>
          </a:p>
          <a:p>
            <a:pPr algn="ctr">
              <a:lnSpc>
                <a:spcPts val="1679"/>
              </a:lnSpc>
            </a:pPr>
            <a:r>
              <a:rPr lang="en-US" sz="1199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Manager</a:t>
            </a:r>
          </a:p>
        </p:txBody>
      </p:sp>
      <p:sp>
        <p:nvSpPr>
          <p:cNvPr id="94" name="TextBox 94"/>
          <p:cNvSpPr txBox="1"/>
          <p:nvPr/>
        </p:nvSpPr>
        <p:spPr>
          <a:xfrm>
            <a:off x="7510108" y="7826548"/>
            <a:ext cx="1719025" cy="2407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  <a:spcBef>
                <a:spcPct val="0"/>
              </a:spcBef>
            </a:pPr>
            <a:r>
              <a:rPr lang="en-US" sz="1400" spc="7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(Administrative)</a:t>
            </a:r>
          </a:p>
        </p:txBody>
      </p:sp>
      <p:sp>
        <p:nvSpPr>
          <p:cNvPr id="88" name="AutoShape 8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817442" y="8036614"/>
            <a:ext cx="0" cy="163377"/>
          </a:xfrm>
          <a:prstGeom prst="line">
            <a:avLst/>
          </a:prstGeom>
          <a:ln w="5715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2" name="AutoShape 8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31271" y="8182573"/>
            <a:ext cx="10749206" cy="262"/>
          </a:xfrm>
          <a:prstGeom prst="line">
            <a:avLst/>
          </a:prstGeom>
          <a:ln w="5715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3" name="AutoShape 8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58106" y="8182835"/>
            <a:ext cx="5523" cy="553657"/>
          </a:xfrm>
          <a:prstGeom prst="line">
            <a:avLst/>
          </a:prstGeom>
          <a:ln w="5715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32" name="Group 3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825676" y="8729706"/>
            <a:ext cx="2479701" cy="895066"/>
            <a:chOff x="0" y="0"/>
            <a:chExt cx="629927" cy="227377"/>
          </a:xfrm>
        </p:grpSpPr>
        <p:sp>
          <p:nvSpPr>
            <p:cNvPr id="33" name="Freeform 33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29927" cy="227377"/>
            </a:xfrm>
            <a:custGeom>
              <a:avLst/>
              <a:gdLst/>
              <a:ahLst/>
              <a:cxnLst/>
              <a:rect l="l" t="t" r="r" b="b"/>
              <a:pathLst>
                <a:path w="629927" h="227377">
                  <a:moveTo>
                    <a:pt x="18660" y="0"/>
                  </a:moveTo>
                  <a:lnTo>
                    <a:pt x="611268" y="0"/>
                  </a:lnTo>
                  <a:cubicBezTo>
                    <a:pt x="616217" y="0"/>
                    <a:pt x="620963" y="1966"/>
                    <a:pt x="624462" y="5465"/>
                  </a:cubicBezTo>
                  <a:cubicBezTo>
                    <a:pt x="627961" y="8965"/>
                    <a:pt x="629927" y="13711"/>
                    <a:pt x="629927" y="18660"/>
                  </a:cubicBezTo>
                  <a:lnTo>
                    <a:pt x="629927" y="208717"/>
                  </a:lnTo>
                  <a:cubicBezTo>
                    <a:pt x="629927" y="213666"/>
                    <a:pt x="627961" y="218412"/>
                    <a:pt x="624462" y="221912"/>
                  </a:cubicBezTo>
                  <a:cubicBezTo>
                    <a:pt x="620963" y="225411"/>
                    <a:pt x="616217" y="227377"/>
                    <a:pt x="611268" y="227377"/>
                  </a:cubicBezTo>
                  <a:lnTo>
                    <a:pt x="18660" y="227377"/>
                  </a:lnTo>
                  <a:cubicBezTo>
                    <a:pt x="13711" y="227377"/>
                    <a:pt x="8965" y="225411"/>
                    <a:pt x="5465" y="221912"/>
                  </a:cubicBezTo>
                  <a:cubicBezTo>
                    <a:pt x="1966" y="218412"/>
                    <a:pt x="0" y="213666"/>
                    <a:pt x="0" y="208717"/>
                  </a:cubicBezTo>
                  <a:lnTo>
                    <a:pt x="0" y="18660"/>
                  </a:lnTo>
                  <a:cubicBezTo>
                    <a:pt x="0" y="13711"/>
                    <a:pt x="1966" y="8965"/>
                    <a:pt x="5465" y="5465"/>
                  </a:cubicBezTo>
                  <a:cubicBezTo>
                    <a:pt x="8965" y="1966"/>
                    <a:pt x="13711" y="0"/>
                    <a:pt x="1866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0" y="-19050"/>
              <a:ext cx="629927" cy="246427"/>
            </a:xfrm>
            <a:prstGeom prst="rect">
              <a:avLst/>
            </a:prstGeom>
          </p:spPr>
          <p:txBody>
            <a:bodyPr lIns="30361" tIns="30361" rIns="30361" bIns="30361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35" name="TextBox 35"/>
          <p:cNvSpPr txBox="1"/>
          <p:nvPr/>
        </p:nvSpPr>
        <p:spPr>
          <a:xfrm>
            <a:off x="1936689" y="8792207"/>
            <a:ext cx="2241402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Rose Bretz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1936689" y="9052209"/>
            <a:ext cx="2241402" cy="4076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5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Research &amp; Operations</a:t>
            </a:r>
          </a:p>
          <a:p>
            <a:pPr algn="ctr">
              <a:lnSpc>
                <a:spcPts val="1685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Specialist</a:t>
            </a:r>
          </a:p>
        </p:txBody>
      </p:sp>
      <p:sp>
        <p:nvSpPr>
          <p:cNvPr id="86" name="AutoShape 8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5740335" y="8175781"/>
            <a:ext cx="0" cy="570723"/>
          </a:xfrm>
          <a:prstGeom prst="line">
            <a:avLst/>
          </a:prstGeom>
          <a:ln w="5715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37" name="Group 3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500484" y="8746505"/>
            <a:ext cx="2479701" cy="895066"/>
            <a:chOff x="0" y="0"/>
            <a:chExt cx="629927" cy="227377"/>
          </a:xfrm>
        </p:grpSpPr>
        <p:sp>
          <p:nvSpPr>
            <p:cNvPr id="38" name="Freeform 38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29927" cy="227377"/>
            </a:xfrm>
            <a:custGeom>
              <a:avLst/>
              <a:gdLst/>
              <a:ahLst/>
              <a:cxnLst/>
              <a:rect l="l" t="t" r="r" b="b"/>
              <a:pathLst>
                <a:path w="629927" h="227377">
                  <a:moveTo>
                    <a:pt x="18660" y="0"/>
                  </a:moveTo>
                  <a:lnTo>
                    <a:pt x="611268" y="0"/>
                  </a:lnTo>
                  <a:cubicBezTo>
                    <a:pt x="616217" y="0"/>
                    <a:pt x="620963" y="1966"/>
                    <a:pt x="624462" y="5465"/>
                  </a:cubicBezTo>
                  <a:cubicBezTo>
                    <a:pt x="627961" y="8965"/>
                    <a:pt x="629927" y="13711"/>
                    <a:pt x="629927" y="18660"/>
                  </a:cubicBezTo>
                  <a:lnTo>
                    <a:pt x="629927" y="208717"/>
                  </a:lnTo>
                  <a:cubicBezTo>
                    <a:pt x="629927" y="213666"/>
                    <a:pt x="627961" y="218412"/>
                    <a:pt x="624462" y="221912"/>
                  </a:cubicBezTo>
                  <a:cubicBezTo>
                    <a:pt x="620963" y="225411"/>
                    <a:pt x="616217" y="227377"/>
                    <a:pt x="611268" y="227377"/>
                  </a:cubicBezTo>
                  <a:lnTo>
                    <a:pt x="18660" y="227377"/>
                  </a:lnTo>
                  <a:cubicBezTo>
                    <a:pt x="13711" y="227377"/>
                    <a:pt x="8965" y="225411"/>
                    <a:pt x="5465" y="221912"/>
                  </a:cubicBezTo>
                  <a:cubicBezTo>
                    <a:pt x="1966" y="218412"/>
                    <a:pt x="0" y="213666"/>
                    <a:pt x="0" y="208717"/>
                  </a:cubicBezTo>
                  <a:lnTo>
                    <a:pt x="0" y="18660"/>
                  </a:lnTo>
                  <a:cubicBezTo>
                    <a:pt x="0" y="13711"/>
                    <a:pt x="1966" y="8965"/>
                    <a:pt x="5465" y="5465"/>
                  </a:cubicBezTo>
                  <a:cubicBezTo>
                    <a:pt x="8965" y="1966"/>
                    <a:pt x="13711" y="0"/>
                    <a:pt x="1866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TextBox 39"/>
            <p:cNvSpPr txBox="1"/>
            <p:nvPr/>
          </p:nvSpPr>
          <p:spPr>
            <a:xfrm>
              <a:off x="0" y="-19050"/>
              <a:ext cx="629927" cy="246427"/>
            </a:xfrm>
            <a:prstGeom prst="rect">
              <a:avLst/>
            </a:prstGeom>
          </p:spPr>
          <p:txBody>
            <a:bodyPr lIns="30361" tIns="30361" rIns="30361" bIns="30361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40" name="TextBox 40"/>
          <p:cNvSpPr txBox="1"/>
          <p:nvPr/>
        </p:nvSpPr>
        <p:spPr>
          <a:xfrm>
            <a:off x="4618497" y="8858824"/>
            <a:ext cx="2241402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Angie Cook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4646469" y="9158189"/>
            <a:ext cx="2241402" cy="4074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5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Administrative Clerk</a:t>
            </a:r>
          </a:p>
        </p:txBody>
      </p:sp>
      <p:sp>
        <p:nvSpPr>
          <p:cNvPr id="84" name="AutoShape 8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2869" y="8182835"/>
            <a:ext cx="0" cy="571081"/>
          </a:xfrm>
          <a:prstGeom prst="line">
            <a:avLst/>
          </a:prstGeom>
          <a:ln w="5715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42" name="Group 4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173019" y="8753916"/>
            <a:ext cx="2479701" cy="895066"/>
            <a:chOff x="0" y="0"/>
            <a:chExt cx="629927" cy="227377"/>
          </a:xfrm>
        </p:grpSpPr>
        <p:sp>
          <p:nvSpPr>
            <p:cNvPr id="43" name="Freeform 43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29927" cy="227377"/>
            </a:xfrm>
            <a:custGeom>
              <a:avLst/>
              <a:gdLst/>
              <a:ahLst/>
              <a:cxnLst/>
              <a:rect l="l" t="t" r="r" b="b"/>
              <a:pathLst>
                <a:path w="629927" h="227377">
                  <a:moveTo>
                    <a:pt x="18660" y="0"/>
                  </a:moveTo>
                  <a:lnTo>
                    <a:pt x="611268" y="0"/>
                  </a:lnTo>
                  <a:cubicBezTo>
                    <a:pt x="616217" y="0"/>
                    <a:pt x="620963" y="1966"/>
                    <a:pt x="624462" y="5465"/>
                  </a:cubicBezTo>
                  <a:cubicBezTo>
                    <a:pt x="627961" y="8965"/>
                    <a:pt x="629927" y="13711"/>
                    <a:pt x="629927" y="18660"/>
                  </a:cubicBezTo>
                  <a:lnTo>
                    <a:pt x="629927" y="208717"/>
                  </a:lnTo>
                  <a:cubicBezTo>
                    <a:pt x="629927" y="213666"/>
                    <a:pt x="627961" y="218412"/>
                    <a:pt x="624462" y="221912"/>
                  </a:cubicBezTo>
                  <a:cubicBezTo>
                    <a:pt x="620963" y="225411"/>
                    <a:pt x="616217" y="227377"/>
                    <a:pt x="611268" y="227377"/>
                  </a:cubicBezTo>
                  <a:lnTo>
                    <a:pt x="18660" y="227377"/>
                  </a:lnTo>
                  <a:cubicBezTo>
                    <a:pt x="13711" y="227377"/>
                    <a:pt x="8965" y="225411"/>
                    <a:pt x="5465" y="221912"/>
                  </a:cubicBezTo>
                  <a:cubicBezTo>
                    <a:pt x="1966" y="218412"/>
                    <a:pt x="0" y="213666"/>
                    <a:pt x="0" y="208717"/>
                  </a:cubicBezTo>
                  <a:lnTo>
                    <a:pt x="0" y="18660"/>
                  </a:lnTo>
                  <a:cubicBezTo>
                    <a:pt x="0" y="13711"/>
                    <a:pt x="1966" y="8965"/>
                    <a:pt x="5465" y="5465"/>
                  </a:cubicBezTo>
                  <a:cubicBezTo>
                    <a:pt x="8965" y="1966"/>
                    <a:pt x="13711" y="0"/>
                    <a:pt x="1866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TextBox 44"/>
            <p:cNvSpPr txBox="1"/>
            <p:nvPr/>
          </p:nvSpPr>
          <p:spPr>
            <a:xfrm>
              <a:off x="0" y="-19050"/>
              <a:ext cx="629927" cy="246427"/>
            </a:xfrm>
            <a:prstGeom prst="rect">
              <a:avLst/>
            </a:prstGeom>
          </p:spPr>
          <p:txBody>
            <a:bodyPr lIns="30361" tIns="30361" rIns="30361" bIns="30361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45" name="TextBox 45"/>
          <p:cNvSpPr txBox="1"/>
          <p:nvPr/>
        </p:nvSpPr>
        <p:spPr>
          <a:xfrm>
            <a:off x="7315649" y="8861641"/>
            <a:ext cx="2241402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Robert King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7315649" y="9158189"/>
            <a:ext cx="2241402" cy="1980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5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Administrative Clerk</a:t>
            </a:r>
          </a:p>
        </p:txBody>
      </p:sp>
      <p:sp>
        <p:nvSpPr>
          <p:cNvPr id="85" name="AutoShape 8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085404" y="8199991"/>
            <a:ext cx="0" cy="546514"/>
          </a:xfrm>
          <a:prstGeom prst="line">
            <a:avLst/>
          </a:prstGeom>
          <a:ln w="5715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47" name="Group 4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845554" y="8746505"/>
            <a:ext cx="2479701" cy="895066"/>
            <a:chOff x="0" y="0"/>
            <a:chExt cx="629927" cy="227377"/>
          </a:xfrm>
        </p:grpSpPr>
        <p:sp>
          <p:nvSpPr>
            <p:cNvPr id="48" name="Freeform 48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29927" cy="227377"/>
            </a:xfrm>
            <a:custGeom>
              <a:avLst/>
              <a:gdLst/>
              <a:ahLst/>
              <a:cxnLst/>
              <a:rect l="l" t="t" r="r" b="b"/>
              <a:pathLst>
                <a:path w="629927" h="227377">
                  <a:moveTo>
                    <a:pt x="18660" y="0"/>
                  </a:moveTo>
                  <a:lnTo>
                    <a:pt x="611268" y="0"/>
                  </a:lnTo>
                  <a:cubicBezTo>
                    <a:pt x="616217" y="0"/>
                    <a:pt x="620963" y="1966"/>
                    <a:pt x="624462" y="5465"/>
                  </a:cubicBezTo>
                  <a:cubicBezTo>
                    <a:pt x="627961" y="8965"/>
                    <a:pt x="629927" y="13711"/>
                    <a:pt x="629927" y="18660"/>
                  </a:cubicBezTo>
                  <a:lnTo>
                    <a:pt x="629927" y="208717"/>
                  </a:lnTo>
                  <a:cubicBezTo>
                    <a:pt x="629927" y="213666"/>
                    <a:pt x="627961" y="218412"/>
                    <a:pt x="624462" y="221912"/>
                  </a:cubicBezTo>
                  <a:cubicBezTo>
                    <a:pt x="620963" y="225411"/>
                    <a:pt x="616217" y="227377"/>
                    <a:pt x="611268" y="227377"/>
                  </a:cubicBezTo>
                  <a:lnTo>
                    <a:pt x="18660" y="227377"/>
                  </a:lnTo>
                  <a:cubicBezTo>
                    <a:pt x="13711" y="227377"/>
                    <a:pt x="8965" y="225411"/>
                    <a:pt x="5465" y="221912"/>
                  </a:cubicBezTo>
                  <a:cubicBezTo>
                    <a:pt x="1966" y="218412"/>
                    <a:pt x="0" y="213666"/>
                    <a:pt x="0" y="208717"/>
                  </a:cubicBezTo>
                  <a:lnTo>
                    <a:pt x="0" y="18660"/>
                  </a:lnTo>
                  <a:cubicBezTo>
                    <a:pt x="0" y="13711"/>
                    <a:pt x="1966" y="8965"/>
                    <a:pt x="5465" y="5465"/>
                  </a:cubicBezTo>
                  <a:cubicBezTo>
                    <a:pt x="8965" y="1966"/>
                    <a:pt x="13711" y="0"/>
                    <a:pt x="1866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TextBox 49"/>
            <p:cNvSpPr txBox="1"/>
            <p:nvPr/>
          </p:nvSpPr>
          <p:spPr>
            <a:xfrm>
              <a:off x="0" y="-19050"/>
              <a:ext cx="629927" cy="246427"/>
            </a:xfrm>
            <a:prstGeom prst="rect">
              <a:avLst/>
            </a:prstGeom>
          </p:spPr>
          <p:txBody>
            <a:bodyPr lIns="30361" tIns="30361" rIns="30361" bIns="30361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0" name="TextBox 50"/>
          <p:cNvSpPr txBox="1"/>
          <p:nvPr/>
        </p:nvSpPr>
        <p:spPr>
          <a:xfrm>
            <a:off x="9964703" y="8864496"/>
            <a:ext cx="2241402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Mindi Swank</a:t>
            </a:r>
          </a:p>
        </p:txBody>
      </p:sp>
      <p:sp>
        <p:nvSpPr>
          <p:cNvPr id="98" name="TextBox 98"/>
          <p:cNvSpPr txBox="1"/>
          <p:nvPr/>
        </p:nvSpPr>
        <p:spPr>
          <a:xfrm>
            <a:off x="9964703" y="9158189"/>
            <a:ext cx="2241402" cy="4076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5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Administrative Clerk</a:t>
            </a:r>
          </a:p>
        </p:txBody>
      </p:sp>
      <p:sp>
        <p:nvSpPr>
          <p:cNvPr id="87" name="AutoShape 8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3757939" y="8160419"/>
            <a:ext cx="0" cy="586086"/>
          </a:xfrm>
          <a:prstGeom prst="line">
            <a:avLst/>
          </a:prstGeom>
          <a:ln w="5715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51" name="Group 5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518089" y="8746505"/>
            <a:ext cx="2479701" cy="895066"/>
            <a:chOff x="0" y="0"/>
            <a:chExt cx="629927" cy="227377"/>
          </a:xfrm>
        </p:grpSpPr>
        <p:sp>
          <p:nvSpPr>
            <p:cNvPr id="52" name="Freeform 52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29927" cy="227377"/>
            </a:xfrm>
            <a:custGeom>
              <a:avLst/>
              <a:gdLst/>
              <a:ahLst/>
              <a:cxnLst/>
              <a:rect l="l" t="t" r="r" b="b"/>
              <a:pathLst>
                <a:path w="629927" h="227377">
                  <a:moveTo>
                    <a:pt x="18660" y="0"/>
                  </a:moveTo>
                  <a:lnTo>
                    <a:pt x="611268" y="0"/>
                  </a:lnTo>
                  <a:cubicBezTo>
                    <a:pt x="616217" y="0"/>
                    <a:pt x="620963" y="1966"/>
                    <a:pt x="624462" y="5465"/>
                  </a:cubicBezTo>
                  <a:cubicBezTo>
                    <a:pt x="627961" y="8965"/>
                    <a:pt x="629927" y="13711"/>
                    <a:pt x="629927" y="18660"/>
                  </a:cubicBezTo>
                  <a:lnTo>
                    <a:pt x="629927" y="208717"/>
                  </a:lnTo>
                  <a:cubicBezTo>
                    <a:pt x="629927" y="213666"/>
                    <a:pt x="627961" y="218412"/>
                    <a:pt x="624462" y="221912"/>
                  </a:cubicBezTo>
                  <a:cubicBezTo>
                    <a:pt x="620963" y="225411"/>
                    <a:pt x="616217" y="227377"/>
                    <a:pt x="611268" y="227377"/>
                  </a:cubicBezTo>
                  <a:lnTo>
                    <a:pt x="18660" y="227377"/>
                  </a:lnTo>
                  <a:cubicBezTo>
                    <a:pt x="13711" y="227377"/>
                    <a:pt x="8965" y="225411"/>
                    <a:pt x="5465" y="221912"/>
                  </a:cubicBezTo>
                  <a:cubicBezTo>
                    <a:pt x="1966" y="218412"/>
                    <a:pt x="0" y="213666"/>
                    <a:pt x="0" y="208717"/>
                  </a:cubicBezTo>
                  <a:lnTo>
                    <a:pt x="0" y="18660"/>
                  </a:lnTo>
                  <a:cubicBezTo>
                    <a:pt x="0" y="13711"/>
                    <a:pt x="1966" y="8965"/>
                    <a:pt x="5465" y="5465"/>
                  </a:cubicBezTo>
                  <a:cubicBezTo>
                    <a:pt x="8965" y="1966"/>
                    <a:pt x="13711" y="0"/>
                    <a:pt x="1866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TextBox 53"/>
            <p:cNvSpPr txBox="1"/>
            <p:nvPr/>
          </p:nvSpPr>
          <p:spPr>
            <a:xfrm>
              <a:off x="0" y="-19050"/>
              <a:ext cx="629927" cy="246427"/>
            </a:xfrm>
            <a:prstGeom prst="rect">
              <a:avLst/>
            </a:prstGeom>
          </p:spPr>
          <p:txBody>
            <a:bodyPr lIns="30361" tIns="30361" rIns="30361" bIns="30361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4" name="TextBox 54"/>
          <p:cNvSpPr txBox="1"/>
          <p:nvPr/>
        </p:nvSpPr>
        <p:spPr>
          <a:xfrm>
            <a:off x="12629102" y="8864496"/>
            <a:ext cx="2241402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Hannah Winter</a:t>
            </a:r>
          </a:p>
        </p:txBody>
      </p:sp>
      <p:sp>
        <p:nvSpPr>
          <p:cNvPr id="55" name="TextBox 55"/>
          <p:cNvSpPr txBox="1"/>
          <p:nvPr/>
        </p:nvSpPr>
        <p:spPr>
          <a:xfrm>
            <a:off x="12629102" y="9158189"/>
            <a:ext cx="2241402" cy="1980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5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Administrative Clerk</a:t>
            </a:r>
          </a:p>
        </p:txBody>
      </p:sp>
      <p:sp>
        <p:nvSpPr>
          <p:cNvPr id="97" name="TextBox 97"/>
          <p:cNvSpPr txBox="1"/>
          <p:nvPr/>
        </p:nvSpPr>
        <p:spPr>
          <a:xfrm>
            <a:off x="13736349" y="10260696"/>
            <a:ext cx="2268310" cy="2693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sz="1400">
                <a:solidFill>
                  <a:srgbClr val="8E6F3E"/>
                </a:solidFill>
                <a:latin typeface="ITC Franklin Gothic LT"/>
                <a:ea typeface="ITC Franklin Gothic LT"/>
                <a:cs typeface="ITC Franklin Gothic LT"/>
                <a:sym typeface="ITC Franklin Gothic LT"/>
              </a:rPr>
              <a:t>Last updated 07/02/2026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90</Words>
  <Application>Microsoft Office PowerPoint</Application>
  <PresentationFormat>Custom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ITC Franklin Gothic LT</vt:lpstr>
      <vt:lpstr>Garet</vt:lpstr>
      <vt:lpstr>Arial</vt:lpstr>
      <vt:lpstr>Garet 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SPS Organizational Charts ADA (18 x 12 in)</dc:title>
  <cp:lastModifiedBy>H Rose Bretz</cp:lastModifiedBy>
  <cp:revision>2</cp:revision>
  <dcterms:created xsi:type="dcterms:W3CDTF">2006-08-16T00:00:00Z</dcterms:created>
  <dcterms:modified xsi:type="dcterms:W3CDTF">2026-07-02T20:04:03Z</dcterms:modified>
  <dc:identifier>DAHFnX0UlcY</dc:identifier>
</cp:coreProperties>
</file>